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734A0F-39E8-49EB-9965-C9DFF541506F}">
  <a:tblStyle styleId="{5C734A0F-39E8-49EB-9965-C9DFF54150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5.xml"/><Relationship Id="rId22" Type="http://schemas.openxmlformats.org/officeDocument/2006/relationships/font" Target="fonts/MavenPro-regular.fntdata"/><Relationship Id="rId10" Type="http://schemas.openxmlformats.org/officeDocument/2006/relationships/slide" Target="slides/slide4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7ef3e82e7_1_2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97ef3e82e7_1_2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7ef3e82e7_1_2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7ef3e82e7_1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7ef3e82e7_1_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7ef3e82e7_1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7ef3e82e7_1_2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7ef3e82e7_1_2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7ef3e82e7_1_2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97ef3e82e7_1_2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7ef3e82e7_1_2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97ef3e82e7_1_2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7ef3e82e7_1_2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97ef3e82e7_1_2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7ef3e82e7_1_2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97ef3e82e7_1_2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7ef3e82e7_1_2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7ef3e82e7_1_2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97ef3e82e7_1_2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97ef3e82e7_1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8989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아</a:t>
            </a:r>
            <a:r>
              <a:rPr lang="ko" sz="1500">
                <a:solidFill>
                  <a:srgbClr val="D7F1F0"/>
                </a:solidFill>
              </a:rPr>
              <a:t>파트 거래 정보를</a:t>
            </a:r>
            <a:endParaRPr sz="1500">
              <a:solidFill>
                <a:srgbClr val="D7F1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빠</a:t>
            </a:r>
            <a:r>
              <a:rPr lang="ko" sz="1500">
                <a:solidFill>
                  <a:srgbClr val="D7F1F0"/>
                </a:solidFill>
              </a:rPr>
              <a:t>르게</a:t>
            </a:r>
            <a:endParaRPr sz="1500">
              <a:solidFill>
                <a:srgbClr val="D7F1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차</a:t>
            </a:r>
            <a:r>
              <a:rPr lang="ko" sz="1500">
                <a:solidFill>
                  <a:srgbClr val="D7F1F0"/>
                </a:solidFill>
              </a:rPr>
              <a:t>트로</a:t>
            </a:r>
            <a:endParaRPr sz="1500">
              <a:solidFill>
                <a:srgbClr val="D7F1F0"/>
              </a:solidFill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1701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10조 </a:t>
            </a:r>
            <a:endParaRPr>
              <a:solidFill>
                <a:srgbClr val="D7F1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손유진 안재하</a:t>
            </a:r>
            <a:endParaRPr>
              <a:solidFill>
                <a:srgbClr val="D7F1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개발 후기</a:t>
            </a:r>
            <a:endParaRPr>
              <a:solidFill>
                <a:srgbClr val="D7F1F0"/>
              </a:solidFill>
            </a:endParaRPr>
          </a:p>
        </p:txBody>
      </p:sp>
      <p:sp>
        <p:nvSpPr>
          <p:cNvPr id="343" name="Google Shape;343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손유진 : 그동안 요구사항에 따라서 구현을 하다가 직접 원하는 기능을 추가하고 개발하려고 하니 생소하고 어려웠습니다. 하지만 직접 공부하면서 프로젝트를 완성하다보니 실력도 늘고 성취감도 느낄 수 있어 보람찬 시간이었습니다.</a:t>
            </a:r>
            <a:endParaRPr>
              <a:solidFill>
                <a:srgbClr val="D7F1F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F1F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rgbClr val="D7F1F0"/>
                </a:solidFill>
              </a:rPr>
              <a:t>안재하 : 4개월간 배운 것을 바탕으로 프로젝트를 진행하니 흥미로웠습니다. 하지만, 아직도 Vue와 CSS부분은 너무 어렵게 느껴지는 것 같습니다. 앞으로 백엔드 열심히 공부해야겠다는 생각이 들었습니다.</a:t>
            </a:r>
            <a:endParaRPr>
              <a:solidFill>
                <a:srgbClr val="D7F1F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5100">
                <a:solidFill>
                  <a:srgbClr val="D7F1F0"/>
                </a:solidFill>
              </a:rPr>
              <a:t>감사합니다!</a:t>
            </a:r>
            <a:endParaRPr sz="5100">
              <a:solidFill>
                <a:srgbClr val="D7F1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목차</a:t>
            </a:r>
            <a:endParaRPr>
              <a:solidFill>
                <a:srgbClr val="D7F1F0"/>
              </a:solidFill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682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D7F1F0"/>
                </a:solidFill>
                <a:latin typeface="Maven Pro"/>
                <a:ea typeface="Maven Pro"/>
                <a:cs typeface="Maven Pro"/>
                <a:sym typeface="Maven Pro"/>
              </a:rPr>
              <a:t>1. 기획 배경 및 목표</a:t>
            </a:r>
            <a:endParaRPr b="1" sz="2800">
              <a:solidFill>
                <a:srgbClr val="D7F1F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D7F1F0"/>
                </a:solidFill>
                <a:latin typeface="Maven Pro"/>
                <a:ea typeface="Maven Pro"/>
                <a:cs typeface="Maven Pro"/>
                <a:sym typeface="Maven Pro"/>
              </a:rPr>
              <a:t>2. 일정</a:t>
            </a:r>
            <a:endParaRPr b="1" sz="2800">
              <a:solidFill>
                <a:srgbClr val="D7F1F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D7F1F0"/>
                </a:solidFill>
                <a:latin typeface="Maven Pro"/>
                <a:ea typeface="Maven Pro"/>
                <a:cs typeface="Maven Pro"/>
                <a:sym typeface="Maven Pro"/>
              </a:rPr>
              <a:t>3. 시장 분석</a:t>
            </a:r>
            <a:endParaRPr b="1" sz="2800">
              <a:solidFill>
                <a:srgbClr val="D7F1F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D7F1F0"/>
                </a:solidFill>
                <a:latin typeface="Maven Pro"/>
                <a:ea typeface="Maven Pro"/>
                <a:cs typeface="Maven Pro"/>
                <a:sym typeface="Maven Pro"/>
              </a:rPr>
              <a:t>4. 개발 결과</a:t>
            </a:r>
            <a:endParaRPr b="1" sz="2800">
              <a:solidFill>
                <a:srgbClr val="D7F1F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D7F1F0"/>
                </a:solidFill>
                <a:latin typeface="Maven Pro"/>
                <a:ea typeface="Maven Pro"/>
                <a:cs typeface="Maven Pro"/>
                <a:sym typeface="Maven Pro"/>
              </a:rPr>
              <a:t>5. 기대 효과</a:t>
            </a:r>
            <a:endParaRPr b="1" sz="2800">
              <a:solidFill>
                <a:srgbClr val="D7F1F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D7F1F0"/>
                </a:solidFill>
                <a:latin typeface="Maven Pro"/>
                <a:ea typeface="Maven Pro"/>
                <a:cs typeface="Maven Pro"/>
                <a:sym typeface="Maven Pro"/>
              </a:rPr>
              <a:t>6. 개발 후기</a:t>
            </a:r>
            <a:endParaRPr b="1" sz="2800">
              <a:solidFill>
                <a:srgbClr val="D7F1F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6844200" cy="72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기획 배경 및 목표 (차트 기능)</a:t>
            </a:r>
            <a:endParaRPr>
              <a:solidFill>
                <a:srgbClr val="D7F1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825" y="1592225"/>
            <a:ext cx="4486150" cy="15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94" y="1592219"/>
            <a:ext cx="3586100" cy="24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93200" cy="72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기획 배경 및 목표 (비밀번호 찾기)</a:t>
            </a:r>
            <a:endParaRPr>
              <a:solidFill>
                <a:srgbClr val="D7F1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 rotWithShape="1">
          <a:blip r:embed="rId3">
            <a:alphaModFix/>
          </a:blip>
          <a:srcRect b="-166" l="-41" r="30597" t="2050"/>
          <a:stretch/>
        </p:blipFill>
        <p:spPr>
          <a:xfrm>
            <a:off x="4905346" y="1292096"/>
            <a:ext cx="3656128" cy="35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74" y="1324575"/>
            <a:ext cx="3719708" cy="3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6560400" cy="72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기획 배경 및 목표 (지도)</a:t>
            </a:r>
            <a:endParaRPr>
              <a:solidFill>
                <a:srgbClr val="D7F1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50" y="1292100"/>
            <a:ext cx="3805051" cy="20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150" y="1292100"/>
            <a:ext cx="4366976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일정</a:t>
            </a:r>
            <a:endParaRPr>
              <a:solidFill>
                <a:srgbClr val="D7F1F0"/>
              </a:solidFill>
            </a:endParaRPr>
          </a:p>
        </p:txBody>
      </p:sp>
      <p:graphicFrame>
        <p:nvGraphicFramePr>
          <p:cNvPr id="311" name="Google Shape;311;p18"/>
          <p:cNvGraphicFramePr/>
          <p:nvPr/>
        </p:nvGraphicFramePr>
        <p:xfrm>
          <a:off x="924775" y="188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{5C734A0F-39E8-49EB-9965-C9DFF541506F}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1155CC"/>
                          </a:solidFill>
                        </a:rPr>
                        <a:t>5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6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1155CC"/>
                          </a:solidFill>
                        </a:rPr>
                        <a:t>12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13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17, 18</a:t>
                      </a:r>
                      <a:endParaRPr sz="1000">
                        <a:solidFill>
                          <a:srgbClr val="85200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85200C"/>
                          </a:solidFill>
                        </a:rPr>
                        <a:t>회원 가입 기능 구현, CSS 변경</a:t>
                      </a:r>
                      <a:endParaRPr sz="1000">
                        <a:solidFill>
                          <a:srgbClr val="85200C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1155CC"/>
                          </a:solidFill>
                        </a:rPr>
                        <a:t>19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20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r>
                        <a:rPr lang="ko"/>
                        <a:t>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73763"/>
                          </a:solidFill>
                        </a:rPr>
                        <a:t>탈퇴, 정보수정</a:t>
                      </a:r>
                      <a:endParaRPr sz="10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22</a:t>
                      </a:r>
                      <a:endParaRPr sz="1000">
                        <a:solidFill>
                          <a:srgbClr val="674EA7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674EA7"/>
                          </a:solidFill>
                        </a:rPr>
                        <a:t>지도</a:t>
                      </a:r>
                      <a:endParaRPr sz="1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23</a:t>
                      </a:r>
                      <a:endParaRPr sz="1000">
                        <a:solidFill>
                          <a:srgbClr val="4C113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C1130"/>
                          </a:solidFill>
                        </a:rPr>
                        <a:t>차트</a:t>
                      </a:r>
                      <a:endParaRPr sz="1000">
                        <a:solidFill>
                          <a:srgbClr val="4C113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r>
                        <a:rPr lang="ko"/>
                        <a:t>4</a:t>
                      </a:r>
                      <a:endParaRPr sz="1000">
                        <a:solidFill>
                          <a:srgbClr val="7F6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7F6000"/>
                          </a:solidFill>
                        </a:rPr>
                        <a:t>비밀 번호 찾기</a:t>
                      </a:r>
                      <a:endParaRPr sz="10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1155CC"/>
                          </a:solidFill>
                        </a:rPr>
                        <a:t>26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27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시장 분석</a:t>
            </a:r>
            <a:endParaRPr>
              <a:solidFill>
                <a:srgbClr val="D7F1F0"/>
              </a:solidFill>
            </a:endParaRPr>
          </a:p>
        </p:txBody>
      </p:sp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800" y="1254300"/>
            <a:ext cx="3430501" cy="3277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2233350" y="4617400"/>
            <a:ext cx="15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경기 부동산 포털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700" y="1254300"/>
            <a:ext cx="3528049" cy="17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/>
        </p:nvSpPr>
        <p:spPr>
          <a:xfrm>
            <a:off x="6099949" y="4526450"/>
            <a:ext cx="12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다방 / 직방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700" y="3034000"/>
            <a:ext cx="3528049" cy="149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개발 결과</a:t>
            </a:r>
            <a:endParaRPr>
              <a:solidFill>
                <a:srgbClr val="D7F1F0"/>
              </a:solidFill>
            </a:endParaRPr>
          </a:p>
        </p:txBody>
      </p:sp>
      <p:pic>
        <p:nvPicPr>
          <p:cNvPr id="328" name="Google Shape;3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350" y="1225350"/>
            <a:ext cx="5079300" cy="3638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0"/>
          <p:cNvGrpSpPr/>
          <p:nvPr/>
        </p:nvGrpSpPr>
        <p:grpSpPr>
          <a:xfrm>
            <a:off x="2057387" y="1257261"/>
            <a:ext cx="548370" cy="302466"/>
            <a:chOff x="1387575" y="1301775"/>
            <a:chExt cx="546675" cy="296100"/>
          </a:xfrm>
        </p:grpSpPr>
        <p:sp>
          <p:nvSpPr>
            <p:cNvPr id="330" name="Google Shape;330;p20"/>
            <p:cNvSpPr/>
            <p:nvPr/>
          </p:nvSpPr>
          <p:spPr>
            <a:xfrm>
              <a:off x="1416150" y="1301775"/>
              <a:ext cx="518100" cy="296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1" name="Google Shape;33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7575" y="1301775"/>
              <a:ext cx="485630" cy="296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7F1F0"/>
                </a:solidFill>
              </a:rPr>
              <a:t>기대 효과</a:t>
            </a:r>
            <a:endParaRPr>
              <a:solidFill>
                <a:srgbClr val="D7F1F0"/>
              </a:solidFill>
            </a:endParaRPr>
          </a:p>
        </p:txBody>
      </p:sp>
      <p:sp>
        <p:nvSpPr>
          <p:cNvPr id="337" name="Google Shape;337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D7F1F0"/>
              </a:buClr>
              <a:buSzPts val="2400"/>
              <a:buChar char="●"/>
            </a:pPr>
            <a:r>
              <a:rPr lang="ko" sz="2400">
                <a:solidFill>
                  <a:srgbClr val="D7F1F0"/>
                </a:solidFill>
              </a:rPr>
              <a:t>지역별 아파트 거래 정보 확인 가능</a:t>
            </a:r>
            <a:endParaRPr sz="2400">
              <a:solidFill>
                <a:srgbClr val="D7F1F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